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57" r:id="rId3"/>
    <p:sldId id="25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7" r:id="rId13"/>
    <p:sldId id="269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DDE3-2538-4172-A2F3-25F33E1D2AA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C2CF-7B2F-4387-B5BA-2EFCA7E6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C2CF-7B2F-4387-B5BA-2EFCA7E635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20AA1-0349-401C-BDD2-32EF9B74504E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/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92" t="21012" r="30674" b="29819"/>
          <a:stretch/>
        </p:blipFill>
        <p:spPr>
          <a:xfrm>
            <a:off x="8009792" y="580291"/>
            <a:ext cx="3165231" cy="189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0585" y="1661745"/>
            <a:ext cx="10014438" cy="43612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Как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подать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заявление в лагерь с дневным пребыванием на базе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школы 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или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на оздоровительную смену на базе стационарного загородного лагеря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ЭЛЕКТРОННОМ ВИДЕ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через Единый портал государственных и муниципальных услуг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12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238" y="4853354"/>
            <a:ext cx="10893670" cy="3349868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Внимание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Первоочередным правом получения путевки </a:t>
            </a:r>
            <a:r>
              <a:rPr lang="ru-RU" sz="2800" b="1" dirty="0" smtClean="0"/>
              <a:t>пользуются дети: </a:t>
            </a:r>
            <a:br>
              <a:rPr lang="ru-RU" sz="2800" b="1" dirty="0" smtClean="0"/>
            </a:br>
            <a:r>
              <a:rPr lang="ru-RU" sz="2800" b="1" dirty="0" smtClean="0"/>
              <a:t>родителей </a:t>
            </a:r>
            <a:r>
              <a:rPr lang="ru-RU" sz="2800" b="1" dirty="0" smtClean="0"/>
              <a:t>(законных </a:t>
            </a:r>
            <a:r>
              <a:rPr lang="ru-RU" sz="2800" b="1" dirty="0" smtClean="0"/>
              <a:t>представителей)  - участников </a:t>
            </a:r>
            <a:r>
              <a:rPr lang="ru-RU" sz="2800" b="1" dirty="0" smtClean="0"/>
              <a:t>специальной военной операции,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находящиеся </a:t>
            </a:r>
            <a:r>
              <a:rPr lang="ru-RU" sz="2800" b="1" dirty="0" smtClean="0"/>
              <a:t>в трудной жизненной ситуации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smtClean="0"/>
              <a:t>из </a:t>
            </a:r>
            <a:r>
              <a:rPr lang="ru-RU" sz="2800" b="1" dirty="0" smtClean="0"/>
              <a:t>многодетных семей,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иных </a:t>
            </a:r>
            <a:r>
              <a:rPr lang="ru-RU" sz="2800" b="1" dirty="0" smtClean="0"/>
              <a:t>категорий в соответствии с законодательством Российской </a:t>
            </a:r>
            <a:r>
              <a:rPr lang="ru-RU" sz="2800" b="1" dirty="0" smtClean="0"/>
              <a:t>Федерации</a:t>
            </a:r>
            <a:br>
              <a:rPr lang="ru-RU" sz="2800" b="1" dirty="0" smtClean="0"/>
            </a:br>
            <a:r>
              <a:rPr lang="ru-RU" sz="2800" b="1" dirty="0" smtClean="0"/>
              <a:t>// </a:t>
            </a:r>
            <a:r>
              <a:rPr lang="ru-RU" sz="2800" b="1" i="1" dirty="0" smtClean="0"/>
              <a:t>п. </a:t>
            </a:r>
            <a:r>
              <a:rPr lang="ru-RU" sz="2800" b="1" i="1" dirty="0"/>
              <a:t>1.4. Порядка работы по организации отдыха и оздоровления детей Курской области в организациях отдыха детей и их оздоровления, утвержденным приказом Министерства внутренней и молодежной политики Курской области от 16 января 2023 г. № 26-р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788375" y="1652956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97169" y="2895601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94237" y="2479433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97169" y="3305910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53" t="5119" r="-1390" b="19780"/>
          <a:stretch/>
        </p:blipFill>
        <p:spPr>
          <a:xfrm>
            <a:off x="2013438" y="1670538"/>
            <a:ext cx="7807808" cy="4413739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7</a:t>
            </a:r>
            <a:r>
              <a:rPr lang="ru-RU" sz="3600" b="1" dirty="0" smtClean="0"/>
              <a:t>.Укажите организацию и период отдыха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405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35625"/>
              </p:ext>
            </p:extLst>
          </p:nvPr>
        </p:nvGraphicFramePr>
        <p:xfrm>
          <a:off x="1523023" y="1976965"/>
          <a:ext cx="893787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8935">
                  <a:extLst>
                    <a:ext uri="{9D8B030D-6E8A-4147-A177-3AD203B41FA5}">
                      <a16:colId xmlns:a16="http://schemas.microsoft.com/office/drawing/2014/main" val="3166444318"/>
                    </a:ext>
                  </a:extLst>
                </a:gridCol>
                <a:gridCol w="4468935">
                  <a:extLst>
                    <a:ext uri="{9D8B030D-6E8A-4147-A177-3AD203B41FA5}">
                      <a16:colId xmlns:a16="http://schemas.microsoft.com/office/drawing/2014/main" val="3272815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МБУ ДО «Детский оздоровительно-образовательный центр им. У. Громовой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смена</a:t>
                      </a:r>
                    </a:p>
                    <a:p>
                      <a:r>
                        <a:rPr lang="ru-RU" b="1" dirty="0" smtClean="0"/>
                        <a:t>4 смена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МБУ ДО «</a:t>
                      </a:r>
                      <a:r>
                        <a:rPr lang="ru-RU" b="1" dirty="0" err="1" smtClean="0"/>
                        <a:t>ГКОДЦДиМ</a:t>
                      </a:r>
                      <a:r>
                        <a:rPr lang="ru-RU" b="1" dirty="0" smtClean="0"/>
                        <a:t> «Орлёнок»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смена</a:t>
                      </a:r>
                    </a:p>
                    <a:p>
                      <a:r>
                        <a:rPr lang="ru-RU" b="1" dirty="0" smtClean="0"/>
                        <a:t>4 смена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ООО «Санаторий «Соловушка»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смена</a:t>
                      </a:r>
                    </a:p>
                    <a:p>
                      <a:r>
                        <a:rPr lang="ru-RU" b="1" dirty="0" smtClean="0"/>
                        <a:t>2</a:t>
                      </a:r>
                      <a:r>
                        <a:rPr lang="ru-RU" b="1" baseline="0" dirty="0" smtClean="0"/>
                        <a:t> смена</a:t>
                      </a:r>
                    </a:p>
                    <a:p>
                      <a:r>
                        <a:rPr lang="ru-RU" b="1" baseline="0" dirty="0" smtClean="0"/>
                        <a:t>3 смена</a:t>
                      </a:r>
                    </a:p>
                    <a:p>
                      <a:r>
                        <a:rPr lang="ru-RU" b="1" baseline="0" dirty="0" smtClean="0"/>
                        <a:t>4 смена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5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ООО « Санаторий им. </a:t>
                      </a:r>
                      <a:r>
                        <a:rPr lang="ru-RU" b="1" dirty="0" err="1" smtClean="0"/>
                        <a:t>И.Д.Черняховского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смена</a:t>
                      </a:r>
                    </a:p>
                    <a:p>
                      <a:r>
                        <a:rPr lang="ru-RU" b="1" dirty="0" smtClean="0"/>
                        <a:t>4 смена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2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Детский оздоровительный лагерь им. </a:t>
                      </a:r>
                      <a:r>
                        <a:rPr lang="ru-RU" b="1" dirty="0" err="1" smtClean="0"/>
                        <a:t>З.Космодемьянской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 смена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07255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967153" y="670889"/>
            <a:ext cx="10225455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/>
              <a:t>Организации и периоды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оздоровительных смен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b="1" dirty="0" smtClean="0"/>
              <a:t>на </a:t>
            </a:r>
            <a:r>
              <a:rPr lang="ru-RU" sz="3600" b="1" dirty="0"/>
              <a:t>базе </a:t>
            </a:r>
            <a:r>
              <a:rPr lang="ru-RU" sz="3600" b="1" dirty="0" smtClean="0"/>
              <a:t>стационарных загородных лагерей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606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44" t="4568" r="107" b="21500"/>
          <a:stretch/>
        </p:blipFill>
        <p:spPr>
          <a:xfrm>
            <a:off x="1793632" y="2294792"/>
            <a:ext cx="7908982" cy="34202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 smtClean="0"/>
              <a:t>8.Выберите подразделение</a:t>
            </a:r>
          </a:p>
          <a:p>
            <a:pPr algn="l"/>
            <a:r>
              <a:rPr lang="ru-RU" sz="2800" b="1" dirty="0" smtClean="0"/>
              <a:t>*в качестве подразделения необходимо выбрать образовательную </a:t>
            </a:r>
            <a:r>
              <a:rPr lang="ru-RU" sz="2800" b="1" dirty="0" smtClean="0"/>
              <a:t>организацию, </a:t>
            </a:r>
            <a:r>
              <a:rPr lang="ru-RU" sz="2800" b="1" dirty="0" smtClean="0"/>
              <a:t>в которой обучается ребенок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515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871002" y="2347548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9</a:t>
            </a:r>
            <a:r>
              <a:rPr lang="ru-RU" sz="3600" b="1" dirty="0" smtClean="0"/>
              <a:t>.Способ получения результата</a:t>
            </a:r>
          </a:p>
          <a:p>
            <a:pPr algn="l"/>
            <a:r>
              <a:rPr lang="ru-RU" sz="2800" b="1" dirty="0" smtClean="0"/>
              <a:t>*предусмотрен </a:t>
            </a:r>
            <a:r>
              <a:rPr lang="ru-RU" sz="2800" b="1" dirty="0" smtClean="0">
                <a:solidFill>
                  <a:srgbClr val="0070C0"/>
                </a:solidFill>
              </a:rPr>
              <a:t>только</a:t>
            </a:r>
            <a:r>
              <a:rPr lang="ru-RU" sz="2800" b="1" dirty="0" smtClean="0"/>
              <a:t> электронный способ получения результата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240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747910" y="1916725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 smtClean="0"/>
              <a:t>10. Отправьте заявление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956" y="666153"/>
            <a:ext cx="10095989" cy="1468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11.Результат будет направлен в Ваш личный кабинет в ЕПГУ. Срок услуги 6 рабочих дней.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3164541"/>
            <a:ext cx="824718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3531" y="3657601"/>
            <a:ext cx="10304585" cy="36136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Основанием </a:t>
            </a:r>
            <a:r>
              <a:rPr lang="ru-RU" sz="2800" b="1" dirty="0"/>
              <a:t>для отказа в </a:t>
            </a:r>
            <a:r>
              <a:rPr lang="ru-RU" sz="2800" b="1" dirty="0" smtClean="0"/>
              <a:t>предоставлении </a:t>
            </a:r>
            <a:r>
              <a:rPr lang="ru-RU" sz="2800" b="1" dirty="0"/>
              <a:t>путевки </a:t>
            </a:r>
            <a:r>
              <a:rPr lang="ru-RU" sz="2800" b="1" dirty="0" smtClean="0"/>
              <a:t>является</a:t>
            </a:r>
            <a:r>
              <a:rPr lang="ru-RU" sz="2800" b="1" dirty="0"/>
              <a:t>:</a:t>
            </a:r>
            <a:br>
              <a:rPr lang="ru-RU" sz="2800" b="1" dirty="0"/>
            </a:br>
            <a:r>
              <a:rPr lang="ru-RU" sz="2800" b="1" dirty="0"/>
              <a:t>ребенок, претендующий на получение путевки, не относится к детям в возрасте от 7 до 17 лет (включительно), </a:t>
            </a:r>
            <a:r>
              <a:rPr lang="ru-RU" sz="2800" b="1" dirty="0">
                <a:solidFill>
                  <a:srgbClr val="002060"/>
                </a:solidFill>
              </a:rPr>
              <a:t>проживающим на территории муниципального образования Курской области по месту подачи заявления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// </a:t>
            </a:r>
            <a:r>
              <a:rPr lang="ru-RU" sz="2800" b="1" i="1" dirty="0" smtClean="0"/>
              <a:t>п </a:t>
            </a:r>
            <a:r>
              <a:rPr lang="ru-RU" sz="2800" b="1" i="1" dirty="0"/>
              <a:t>2.13 </a:t>
            </a:r>
            <a:r>
              <a:rPr lang="ru-RU" sz="2800" b="1" i="1" dirty="0" smtClean="0"/>
              <a:t>Порядка </a:t>
            </a:r>
            <a:r>
              <a:rPr lang="ru-RU" sz="2800" b="1" i="1" dirty="0"/>
              <a:t>работы по организации отдыха и оздоровления детей Курской области в организациях отдыха детей и их оздоровления, </a:t>
            </a:r>
            <a:r>
              <a:rPr lang="ru-RU" sz="2800" b="1" i="1" dirty="0" smtClean="0"/>
              <a:t>утвержденного </a:t>
            </a:r>
            <a:r>
              <a:rPr lang="ru-RU" sz="2800" b="1" i="1" dirty="0"/>
              <a:t>приказом Министерства внутренней и молодежной политики Курской области </a:t>
            </a:r>
            <a:r>
              <a:rPr lang="ru-RU" sz="2800" b="1" i="1" dirty="0" smtClean="0"/>
              <a:t>от  16 </a:t>
            </a:r>
            <a:r>
              <a:rPr lang="ru-RU" sz="2800" b="1" i="1" dirty="0"/>
              <a:t>января 2023 г. № </a:t>
            </a:r>
            <a:r>
              <a:rPr lang="ru-RU" sz="2800" b="1" i="1" dirty="0" smtClean="0"/>
              <a:t>26-р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231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40" y="2315051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4726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3" y="874766"/>
            <a:ext cx="9574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1.Зайдите </a:t>
            </a:r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 личный кабинет Единого портала предоставления государственных и </a:t>
            </a:r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муниципальных услуг</a:t>
            </a:r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 </a:t>
            </a:r>
            <a:r>
              <a:rPr lang="ru-RU" sz="4000" b="1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+mj-cs"/>
                <a:hlinkClick r:id="rId2"/>
              </a:rPr>
              <a:t>https://www.gosuslugi.ru</a:t>
            </a:r>
            <a:r>
              <a:rPr lang="ru-RU" sz="4000" b="1" dirty="0" smtClean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+mj-cs"/>
                <a:hlinkClick r:id="rId2"/>
              </a:rPr>
              <a:t>/</a:t>
            </a:r>
            <a:endParaRPr lang="en-US" sz="4000" b="1" dirty="0" smtClean="0">
              <a:ln w="3175" cmpd="sng">
                <a:noFill/>
              </a:ln>
              <a:solidFill>
                <a:srgbClr val="0070C0"/>
              </a:solidFill>
              <a:ea typeface="+mj-ea"/>
              <a:cs typeface="+mj-cs"/>
            </a:endParaRPr>
          </a:p>
          <a:p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  </a:t>
            </a:r>
          </a:p>
          <a:p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Выберите </a:t>
            </a:r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услугу «Организация отдыха </a:t>
            </a:r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 детей </a:t>
            </a:r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 каникулярное время</a:t>
            </a:r>
            <a:r>
              <a:rPr lang="ru-RU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»</a:t>
            </a:r>
            <a:r>
              <a:rPr lang="en-US" sz="4000" b="0" i="0" u="sng" dirty="0" smtClean="0"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  <a:hlinkClick r:id="rId3"/>
              </a:rPr>
              <a:t>https://</a:t>
            </a:r>
            <a:r>
              <a:rPr lang="en-US" sz="40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  <a:hlinkClick r:id="rId3"/>
              </a:rPr>
              <a:t>www.gosuslugi.ru/600173/1</a:t>
            </a:r>
            <a:r>
              <a:rPr 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/</a:t>
            </a:r>
            <a:endParaRPr lang="ru-RU" sz="40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68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sng" dirty="0" smtClean="0">
                <a:effectLst/>
                <a:latin typeface="Arial" panose="020B0604020202020204" pitchFamily="34" charset="0"/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75" t="5158" r="-965" b="6964"/>
          <a:stretch/>
        </p:blipFill>
        <p:spPr>
          <a:xfrm>
            <a:off x="1116624" y="844062"/>
            <a:ext cx="985617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9365" y="3123943"/>
            <a:ext cx="9563097" cy="162390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Результатом предоставления услуги </a:t>
            </a:r>
            <a:r>
              <a:rPr lang="ru-RU" sz="3600" b="1" dirty="0"/>
              <a:t>«Организация отдыха детей в каникулярное </a:t>
            </a:r>
            <a:r>
              <a:rPr lang="ru-RU" sz="3600" b="1" dirty="0" smtClean="0"/>
              <a:t>время»</a:t>
            </a:r>
            <a:r>
              <a:rPr lang="ru-RU" sz="3600" dirty="0" smtClean="0">
                <a:latin typeface="Arial" panose="020B0604020202020204" pitchFamily="34" charset="0"/>
              </a:rPr>
              <a:t> </a:t>
            </a:r>
            <a:r>
              <a:rPr lang="ru-RU" sz="3600" b="1" dirty="0" smtClean="0"/>
              <a:t>является прием или отказ в приеме заявления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512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23" y="1310053"/>
            <a:ext cx="9609668" cy="5043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2.Укажите кто обращается за </a:t>
            </a:r>
            <a:r>
              <a:rPr lang="ru-RU" sz="4000" b="1" dirty="0" smtClean="0">
                <a:latin typeface="+mn-lt"/>
              </a:rPr>
              <a:t>услугой и введите необходимые данные 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727"/>
          <a:stretch/>
        </p:blipFill>
        <p:spPr>
          <a:xfrm>
            <a:off x="1389185" y="2101362"/>
            <a:ext cx="9067476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27" t="5248" r="619" b="5769"/>
          <a:stretch/>
        </p:blipFill>
        <p:spPr>
          <a:xfrm>
            <a:off x="2675579" y="1905864"/>
            <a:ext cx="7154221" cy="4292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762" y="705535"/>
            <a:ext cx="1069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3.Укажите сведения о ребенке  </a:t>
            </a:r>
            <a:r>
              <a:rPr lang="ru-RU" sz="3600" b="1" dirty="0"/>
              <a:t>и введите необходимые данные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60" t="5493" b="22571"/>
          <a:stretch/>
        </p:blipFill>
        <p:spPr>
          <a:xfrm>
            <a:off x="1714499" y="1600200"/>
            <a:ext cx="8264770" cy="441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</a:t>
            </a:r>
            <a:r>
              <a:rPr lang="ru-RU" sz="3600" b="1" dirty="0" smtClean="0"/>
              <a:t>.Укажите кем является заявитель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96" t="4828" b="23138"/>
          <a:stretch/>
        </p:blipFill>
        <p:spPr>
          <a:xfrm>
            <a:off x="1969477" y="1905864"/>
            <a:ext cx="7792567" cy="422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5.Укажите соответствует ли фамилия родителя фамилии ребенка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08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715" y="723643"/>
            <a:ext cx="10181493" cy="92931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6.Укажите к какой категории относится Ваш ребенок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7" t="5024" r="214" b="5309"/>
          <a:stretch/>
        </p:blipFill>
        <p:spPr>
          <a:xfrm>
            <a:off x="2569111" y="1582614"/>
            <a:ext cx="7893735" cy="45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182</Words>
  <Application>Microsoft Office PowerPoint</Application>
  <PresentationFormat>Широкоэкранный</PresentationFormat>
  <Paragraphs>40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Натуральные материалы</vt:lpstr>
      <vt:lpstr>Как подать заявление в лагерь с дневным пребыванием на базе школы   или на оздоровительную смену на базе стационарного загородного лагеря  В ЭЛЕКТРОННОМ ВИДЕ  через Единый портал государственных и муниципальных услуг </vt:lpstr>
      <vt:lpstr>Презентация PowerPoint</vt:lpstr>
      <vt:lpstr>Презентация PowerPoint</vt:lpstr>
      <vt:lpstr>        Внимание!  Результатом предоставления услуги «Организация отдыха детей в каникулярное время» является прием или отказ в приеме заявления </vt:lpstr>
      <vt:lpstr>2.Укажите кто обращается за услугой и введите необходимые данные </vt:lpstr>
      <vt:lpstr>Презентация PowerPoint</vt:lpstr>
      <vt:lpstr>Презентация PowerPoint</vt:lpstr>
      <vt:lpstr>Презентация PowerPoint</vt:lpstr>
      <vt:lpstr>6.Укажите к какой категории относится Ваш ребенок</vt:lpstr>
      <vt:lpstr>    Внимание! Первоочередным правом получения путевки пользуются дети:  родителей (законных представителей)  - участников специальной военной операции,  находящиеся в трудной жизненной ситуации, из многодетных семей,   иных категорий в соответствии с законодательством Российской Федерации // п. 1.4. Порядка работы по организации отдыха и оздоровления детей Курской области в организациях отдыха детей и их оздоровления, утвержденным приказом Министерства внутренней и молодежной политики Курской области от 16 января 2023 г. № 26-р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11.Результат будет направлен в Ваш личный кабинет в ЕПГУ. Срок услуги 6 рабочих дней.</vt:lpstr>
      <vt:lpstr>    Внимание! Основанием для отказа в предоставлении путевки является: ребенок, претендующий на получение путевки, не относится к детям в возрасте от 7 до 17 лет (включительно), проживающим на территории муниципального образования Курской области по месту подачи заявления  // п 2.13 Порядка работы по организации отдыха и оздоровления детей Курской области в организациях отдыха детей и их оздоровления, утвержденного приказом Министерства внутренней и молодежной политики Курской области от  16 января 2023 г. № 26-р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родителям (законным представителям) подать заявление в лагерь с дневным пребыванием на базе общеобразовательной организации или на оздоровительную смену на базе стационарного загородного лагеря в электронном виде через Единый портал государственных и муниципальных услуг</dc:title>
  <dc:creator>Кирилл</dc:creator>
  <cp:lastModifiedBy>Кирилл</cp:lastModifiedBy>
  <cp:revision>15</cp:revision>
  <dcterms:created xsi:type="dcterms:W3CDTF">2023-04-11T12:20:50Z</dcterms:created>
  <dcterms:modified xsi:type="dcterms:W3CDTF">2023-04-12T09:23:35Z</dcterms:modified>
</cp:coreProperties>
</file>